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75412-59C9-49E5-8C4E-95AD45F936C0}" type="datetimeFigureOut">
              <a:rPr lang="pt-BR" smtClean="0"/>
              <a:t>21/05/2013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8F124-5D28-4495-83CF-DA7D16A72A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398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588B-C22F-4ACD-99C0-8D568BE91BD4}" type="datetimeFigureOut">
              <a:rPr lang="pt-BR" smtClean="0"/>
              <a:t>21/05/2013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2FB9-8CF1-4073-940F-20C67C3EEA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40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588B-C22F-4ACD-99C0-8D568BE91BD4}" type="datetimeFigureOut">
              <a:rPr lang="pt-BR" smtClean="0"/>
              <a:t>21/05/2013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2FB9-8CF1-4073-940F-20C67C3EEA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3804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588B-C22F-4ACD-99C0-8D568BE91BD4}" type="datetimeFigureOut">
              <a:rPr lang="pt-BR" smtClean="0"/>
              <a:t>21/05/2013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2FB9-8CF1-4073-940F-20C67C3EEA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73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588B-C22F-4ACD-99C0-8D568BE91BD4}" type="datetimeFigureOut">
              <a:rPr lang="pt-BR" smtClean="0"/>
              <a:t>21/05/2013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2FB9-8CF1-4073-940F-20C67C3EEA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62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588B-C22F-4ACD-99C0-8D568BE91BD4}" type="datetimeFigureOut">
              <a:rPr lang="pt-BR" smtClean="0"/>
              <a:t>21/05/2013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2FB9-8CF1-4073-940F-20C67C3EEA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980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588B-C22F-4ACD-99C0-8D568BE91BD4}" type="datetimeFigureOut">
              <a:rPr lang="pt-BR" smtClean="0"/>
              <a:t>21/05/2013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2FB9-8CF1-4073-940F-20C67C3EEA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139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588B-C22F-4ACD-99C0-8D568BE91BD4}" type="datetimeFigureOut">
              <a:rPr lang="pt-BR" smtClean="0"/>
              <a:t>21/05/2013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2FB9-8CF1-4073-940F-20C67C3EEA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62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588B-C22F-4ACD-99C0-8D568BE91BD4}" type="datetimeFigureOut">
              <a:rPr lang="pt-BR" smtClean="0"/>
              <a:t>21/05/2013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2FB9-8CF1-4073-940F-20C67C3EEA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45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588B-C22F-4ACD-99C0-8D568BE91BD4}" type="datetimeFigureOut">
              <a:rPr lang="pt-BR" smtClean="0"/>
              <a:t>21/05/2013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2FB9-8CF1-4073-940F-20C67C3EEA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36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588B-C22F-4ACD-99C0-8D568BE91BD4}" type="datetimeFigureOut">
              <a:rPr lang="pt-BR" smtClean="0"/>
              <a:t>21/05/2013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2FB9-8CF1-4073-940F-20C67C3EEA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169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588B-C22F-4ACD-99C0-8D568BE91BD4}" type="datetimeFigureOut">
              <a:rPr lang="pt-BR" smtClean="0"/>
              <a:t>21/05/2013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2FB9-8CF1-4073-940F-20C67C3EEA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179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4588B-C22F-4ACD-99C0-8D568BE91BD4}" type="datetimeFigureOut">
              <a:rPr lang="pt-BR" smtClean="0"/>
              <a:t>21/05/2013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A2FB9-8CF1-4073-940F-20C67C3EEA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923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Disciplina: Métodos Instrumentais de Análise Física do Ambiente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Ondas Eletromagnéticas e Modelos Atômicos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2824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Figura 7. OEM: Campos elétrico e magnético oscilam no espaço e tempo</a:t>
            </a:r>
            <a:endParaRPr lang="pt-BR" dirty="0"/>
          </a:p>
        </p:txBody>
      </p:sp>
      <p:pic>
        <p:nvPicPr>
          <p:cNvPr id="4" name="Espaço Reservado para Conteúdo 3" descr="http://4.bp.blogspot.com/-l6XYcj3PVew/Twn0awIQ1sI/AAAAAAAADL0/cIaRCS-2kj8/s640/LuzEspec+troelectromagn%25C3%25A9tico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2520156"/>
            <a:ext cx="6096000" cy="2686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8171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Figura 8. Espectro eletromagnético</a:t>
            </a:r>
            <a:endParaRPr lang="pt-BR" dirty="0"/>
          </a:p>
        </p:txBody>
      </p:sp>
      <p:pic>
        <p:nvPicPr>
          <p:cNvPr id="4" name="Espaço Reservado para Conteúdo 3" descr="http://www.sobiologia.com.br/figuras/oitava_serie/ondas5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08920"/>
            <a:ext cx="3724275" cy="2257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566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Figura </a:t>
            </a:r>
            <a:r>
              <a:rPr lang="pt-BR" dirty="0"/>
              <a:t>9</a:t>
            </a:r>
            <a:r>
              <a:rPr lang="pt-BR" dirty="0" smtClean="0"/>
              <a:t> a. Espectro Solar: decomposição da luz branca</a:t>
            </a:r>
            <a:endParaRPr lang="pt-BR" dirty="0"/>
          </a:p>
        </p:txBody>
      </p:sp>
      <p:pic>
        <p:nvPicPr>
          <p:cNvPr id="4" name="Espaço Reservado para Conteúdo 3" descr="http://4.bp.blogspot.com/-4kayo3no9hg/TyFB_zS9-BI/AAAAAAAADVY/bfmKbTs_c08/s640/Espectrosc%25C3%25B3pioFraunhofferMEU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2720181"/>
            <a:ext cx="609600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7613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Figura </a:t>
            </a:r>
            <a:r>
              <a:rPr lang="pt-BR" dirty="0"/>
              <a:t>9</a:t>
            </a:r>
            <a:r>
              <a:rPr lang="pt-BR" dirty="0" smtClean="0"/>
              <a:t> b. Espectro solar</a:t>
            </a:r>
            <a:endParaRPr lang="pt-BR" dirty="0"/>
          </a:p>
        </p:txBody>
      </p:sp>
      <p:pic>
        <p:nvPicPr>
          <p:cNvPr id="4" name="Espaço Reservado para Conteúdo 3" descr="http://3.bp.blogspot.com/-XWexMS38K_A/TyMGVqLEgRI/AAAAAAAADWI/M5PJQADpVtU/s640/EspectroSolareS%C3%B3dio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3725" y="2877344"/>
            <a:ext cx="2876550" cy="1971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9323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Fig.10. Preocupações com a relação entre temperatura e cor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Radiação de cavidade</a:t>
            </a:r>
            <a:endParaRPr lang="pt-BR" dirty="0"/>
          </a:p>
        </p:txBody>
      </p:sp>
      <p:pic>
        <p:nvPicPr>
          <p:cNvPr id="8" name="Espaço Reservado para Conteúdo 7" descr="http://farm9.static.flickr.com/8049/8077303566_39ee6f6ebf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2924944"/>
            <a:ext cx="1728000" cy="21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/>
              <a:t>Do vermelho ao amarelo</a:t>
            </a:r>
            <a:endParaRPr lang="pt-BR" dirty="0"/>
          </a:p>
        </p:txBody>
      </p:sp>
      <p:pic>
        <p:nvPicPr>
          <p:cNvPr id="12" name="Espaço Reservado para Conteúdo 11" descr="http://scottgable.com/blog/wp-content/uploads/2011/11/MG_2415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1412" y="3007519"/>
            <a:ext cx="342900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0635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Fig. 11. Dependência entre temperatura e cor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Antes e depois da radiação de cavidade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412777"/>
            <a:ext cx="4041775" cy="288031"/>
          </a:xfrm>
        </p:spPr>
        <p:txBody>
          <a:bodyPr>
            <a:normAutofit fontScale="62500" lnSpcReduction="20000"/>
          </a:bodyPr>
          <a:lstStyle/>
          <a:p>
            <a:r>
              <a:rPr lang="pt-BR" dirty="0" smtClean="0"/>
              <a:t>Simulação de um corpo negro</a:t>
            </a:r>
            <a:endParaRPr lang="pt-BR" dirty="0"/>
          </a:p>
        </p:txBody>
      </p:sp>
      <p:pic>
        <p:nvPicPr>
          <p:cNvPr id="12" name="Picture 4" descr="http://apollo.lsc.vsc.edu/classes/met130/notes/chapter2/graphics/bb_schem.free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2321" y="1844824"/>
            <a:ext cx="2219325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mbd.be/quantummechanics/images/black_body_htm_txt_CAVIT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30" y="1772816"/>
            <a:ext cx="194310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 descr="http://www.transtutors.com/userfiles/image/Thermal%20Expansion/Black%20body%20radiatio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933056"/>
            <a:ext cx="182880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Espaço Reservado para Conteúdo 16" descr="http://www.if.ufrgs.br/~betz/iq_XX_A/radTerm/figsRT/classRad.png"/>
          <p:cNvPicPr>
            <a:picLocks noGrp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9" y="2888456"/>
            <a:ext cx="3905250" cy="2524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81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pt-BR" sz="24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t-BR" sz="2400" dirty="0">
                <a:solidFill>
                  <a:prstClr val="black"/>
                </a:solidFill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itchFamily="34" charset="0"/>
              <a:buChar char="•"/>
            </a:pPr>
            <a:endParaRPr lang="pt-BR" b="0" dirty="0">
              <a:solidFill>
                <a:prstClr val="black"/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995936" y="1412776"/>
            <a:ext cx="4040188" cy="4599360"/>
          </a:xfrm>
        </p:spPr>
        <p:txBody>
          <a:bodyPr/>
          <a:lstStyle/>
          <a:p>
            <a:pPr lvl="0"/>
            <a:endParaRPr lang="pt-BR" dirty="0">
              <a:solidFill>
                <a:prstClr val="black"/>
              </a:solidFill>
            </a:endParaRPr>
          </a:p>
          <a:p>
            <a:pPr lvl="0"/>
            <a:endParaRPr lang="pt-BR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39552" y="404664"/>
            <a:ext cx="8147248" cy="639762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Fig. 12.Quantização na emissão de radiação: hipótese de Planck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 dirty="0"/>
          </a:p>
          <a:p>
            <a:pPr lvl="0"/>
            <a:endParaRPr lang="pt-BR" dirty="0">
              <a:solidFill>
                <a:prstClr val="black"/>
              </a:solidFill>
            </a:endParaRPr>
          </a:p>
          <a:p>
            <a:endParaRPr lang="pt-BR" dirty="0"/>
          </a:p>
        </p:txBody>
      </p:sp>
      <p:pic>
        <p:nvPicPr>
          <p:cNvPr id="11" name="Imagem 10" descr="http://s3.amazonaws.com/rapgenius/tumblr_mi54tafMWR1qbtjkwo1_50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84784"/>
            <a:ext cx="4762500" cy="363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 descr="http://hyperphysics.phy-astr.gsu.edu/hbase/imgmod/plnck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81312"/>
            <a:ext cx="4032448" cy="10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/>
          <p:cNvSpPr txBox="1"/>
          <p:nvPr/>
        </p:nvSpPr>
        <p:spPr>
          <a:xfrm>
            <a:off x="611561" y="5445224"/>
            <a:ext cx="84249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         </a:t>
            </a:r>
            <a:r>
              <a:rPr lang="pt-BR" sz="1200" dirty="0" err="1" smtClean="0"/>
              <a:t>Exercicio</a:t>
            </a:r>
            <a:r>
              <a:rPr lang="pt-BR" sz="1200" dirty="0" smtClean="0"/>
              <a:t>:  </a:t>
            </a:r>
            <a:r>
              <a:rPr lang="pt-BR" sz="1200" dirty="0"/>
              <a:t>Uma lâmpada ultravioleta emite luz com um comprimento de onda de 400 </a:t>
            </a:r>
            <a:r>
              <a:rPr lang="pt-BR" sz="1200" dirty="0" err="1"/>
              <a:t>nm</a:t>
            </a:r>
            <a:r>
              <a:rPr lang="pt-BR" sz="1200" dirty="0"/>
              <a:t>, com uma potência de 400 W. Uma lâmpada infravermelha emite luz com um comprimento de onda de 700 </a:t>
            </a:r>
            <a:r>
              <a:rPr lang="pt-BR" sz="1200" dirty="0" err="1"/>
              <a:t>nm</a:t>
            </a:r>
            <a:r>
              <a:rPr lang="pt-BR" sz="1200" dirty="0"/>
              <a:t>, também com uma potência de 400 W. (a) Qual das duas lâmpadas emite mais fótons por segundo? (b) Quantos fótons por segundo emite esta lâmpada?</a:t>
            </a:r>
          </a:p>
          <a:p>
            <a:r>
              <a:rPr lang="pt-BR" sz="1000" dirty="0" smtClean="0"/>
              <a:t>                                                                                                                                           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1769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Fig. 13. Lei do deslocamento de Wien e radiação emitida pelo Sol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dirty="0" smtClean="0"/>
              <a:t>À medida que a temperatura aumenta os máximos deslocam-se para comprimentos de onda menores</a:t>
            </a:r>
            <a:endParaRPr lang="pt-BR" dirty="0"/>
          </a:p>
        </p:txBody>
      </p:sp>
      <p:pic>
        <p:nvPicPr>
          <p:cNvPr id="12" name="Espaço Reservado para Conteúdo 11" descr="http://crv.educacao.mg.gov.br/sistema_crv/banco_objetos_crv/%7B40101E20-54FD-4963-88FE-346970AC9C41%7D_FIG8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214596"/>
            <a:ext cx="4040188" cy="38718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A radiação no topo da atmosfera, ao nível do mar e do corpo negro à 5900K</a:t>
            </a:r>
            <a:endParaRPr lang="pt-BR" dirty="0"/>
          </a:p>
        </p:txBody>
      </p:sp>
      <p:pic>
        <p:nvPicPr>
          <p:cNvPr id="8" name="Espaço Reservado para Conteúdo 7" descr="http://www.geocities.ws/kawakami_enc/Irradia.jpg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2647606"/>
            <a:ext cx="4041775" cy="300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1531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Fig. 14. Observações à partir da equação de Planck para o máximo de emitância </a:t>
            </a:r>
            <a:endParaRPr lang="pt-BR" sz="36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smtClean="0"/>
              <a:t>O deslocamento dos máximos emitidos e a relação entre o máximo emitido e a temperatura</a:t>
            </a:r>
            <a:endParaRPr lang="pt-BR" dirty="0"/>
          </a:p>
        </p:txBody>
      </p:sp>
      <p:pic>
        <p:nvPicPr>
          <p:cNvPr id="7" name="Espaço Reservado para Conteúdo 6" descr="http://www.ecse.rpi.edu/~schubert/Light-Emitting-Diodes-dot-org/chap18/F18-02%20Planck%20black%20body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3023634"/>
            <a:ext cx="4040188" cy="22537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Lei de Wien: o ponto de máximo..</a:t>
            </a:r>
            <a:endParaRPr lang="pt-BR" dirty="0"/>
          </a:p>
        </p:txBody>
      </p:sp>
      <p:pic>
        <p:nvPicPr>
          <p:cNvPr id="8" name="Espaço Reservado para Conteúdo 7" descr="http://hyperphysics.phy-astr.gsu.edu/hbase/imgmod/wien.gif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2950321"/>
            <a:ext cx="4041775" cy="2400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9160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Lei de Stefan-Boltzmann: a integral da área...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Lei de </a:t>
            </a:r>
            <a:r>
              <a:rPr lang="pt-BR" dirty="0"/>
              <a:t>S</a:t>
            </a:r>
            <a:r>
              <a:rPr lang="pt-BR" dirty="0" smtClean="0"/>
              <a:t>tefan-Boltzmann</a:t>
            </a:r>
            <a:endParaRPr lang="pt-BR" dirty="0"/>
          </a:p>
        </p:txBody>
      </p:sp>
      <p:pic>
        <p:nvPicPr>
          <p:cNvPr id="7" name="Espaço Reservado para Conteúdo 6" descr="http://hyperphysics.phy-astr.gsu.edu/hbase/thermo/imgheat/stef1.gif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156" y="3698081"/>
            <a:ext cx="2962275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A mesma lei para corpos não negros</a:t>
            </a:r>
            <a:endParaRPr lang="pt-BR" dirty="0"/>
          </a:p>
        </p:txBody>
      </p:sp>
      <p:pic>
        <p:nvPicPr>
          <p:cNvPr id="8" name="Espaço Reservado para Conteúdo 7" descr="P = \epsilon \cdot \sigma \cdot A \cdot T^4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9162" y="4064794"/>
            <a:ext cx="1333500" cy="171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173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Figura 1. Diagrama ilustrando características das ondas</a:t>
            </a:r>
            <a:endParaRPr lang="pt-BR" dirty="0"/>
          </a:p>
        </p:txBody>
      </p:sp>
      <p:pic>
        <p:nvPicPr>
          <p:cNvPr id="4" name="Espaço Reservado para Conteúdo 3" descr="http://www.guia.heu.nom.br/images/OndaComprimento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5525" y="3115469"/>
            <a:ext cx="4552950" cy="1495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0225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Figura 2.  Relações entre as características das ondas</a:t>
            </a:r>
            <a:endParaRPr lang="pt-BR" dirty="0"/>
          </a:p>
        </p:txBody>
      </p:sp>
      <p:pic>
        <p:nvPicPr>
          <p:cNvPr id="4" name="Espaço Reservado para Conteúdo 3" descr="http://soumaisenem.webteria.com.br/sites/default/files/onda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8250" y="1600200"/>
            <a:ext cx="712750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545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Figura 3. Propriedades das ondas: Reflexão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8" name="Picture 4" descr="http://portaldoprofessor.mec.gov.br/storage/discovirtual/galerias/imagem/0000000596/00000057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8880"/>
            <a:ext cx="408622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538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Figura 4a . </a:t>
            </a:r>
            <a:r>
              <a:rPr lang="pt-BR" dirty="0"/>
              <a:t>Propriedades das ondas: </a:t>
            </a:r>
            <a:r>
              <a:rPr lang="pt-BR" dirty="0" smtClean="0"/>
              <a:t>Refração</a:t>
            </a:r>
            <a:endParaRPr lang="pt-BR" dirty="0"/>
          </a:p>
        </p:txBody>
      </p:sp>
      <p:pic>
        <p:nvPicPr>
          <p:cNvPr id="4" name="Espaço Reservado para Conteúdo 3" descr="http://upload.wikimedia.org/wikipedia/commons/thumb/5/5c/RefractionVerre.jpg/350px-RefractionVerr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1918" y="1600200"/>
            <a:ext cx="3000164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1840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Figura 4 b. </a:t>
            </a:r>
            <a:r>
              <a:rPr lang="pt-BR" dirty="0"/>
              <a:t>Propriedades das ondas:</a:t>
            </a:r>
            <a:r>
              <a:rPr lang="pt-BR" dirty="0" smtClean="0"/>
              <a:t>  Refração</a:t>
            </a:r>
            <a:endParaRPr lang="pt-BR" dirty="0"/>
          </a:p>
        </p:txBody>
      </p:sp>
      <p:pic>
        <p:nvPicPr>
          <p:cNvPr id="4" name="Espaço Reservado para Conteúdo 3" descr="http://files.elfoseanjos.webnode.pt/200000250-21aab22a4a/refratado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419" y="2539021"/>
            <a:ext cx="2591162" cy="2648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9156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Figura 5 a. </a:t>
            </a:r>
            <a:r>
              <a:rPr lang="pt-BR" dirty="0"/>
              <a:t>Propriedades das ondas: </a:t>
            </a:r>
            <a:r>
              <a:rPr lang="pt-BR" dirty="0" smtClean="0"/>
              <a:t>Difração</a:t>
            </a:r>
            <a:endParaRPr lang="pt-BR" dirty="0"/>
          </a:p>
        </p:txBody>
      </p:sp>
      <p:pic>
        <p:nvPicPr>
          <p:cNvPr id="4" name="Espaço Reservado para Conteúdo 3" descr="http://www.fisicaevestibular.com.br/images/ondulatoria6/image00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92896"/>
            <a:ext cx="4791075" cy="1952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5367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Figura </a:t>
            </a:r>
            <a:r>
              <a:rPr lang="pt-BR" dirty="0"/>
              <a:t>5 </a:t>
            </a:r>
            <a:r>
              <a:rPr lang="pt-BR" dirty="0" smtClean="0"/>
              <a:t>b. Propriedades </a:t>
            </a:r>
            <a:r>
              <a:rPr lang="pt-BR" dirty="0"/>
              <a:t>das ondas: </a:t>
            </a:r>
            <a:r>
              <a:rPr lang="pt-BR" dirty="0" smtClean="0"/>
              <a:t>Difração</a:t>
            </a:r>
            <a:endParaRPr lang="pt-BR" dirty="0"/>
          </a:p>
        </p:txBody>
      </p:sp>
      <p:pic>
        <p:nvPicPr>
          <p:cNvPr id="4" name="Espaço Reservado para Conteúdo 3" descr="http://farm3.static.flickr.com/2471/3789624153_fb285d741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7000" y="1748631"/>
            <a:ext cx="6350000" cy="422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9212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Figura 6. Ondas eletromagnéticas (OEM)</a:t>
            </a:r>
            <a:endParaRPr lang="pt-BR" dirty="0"/>
          </a:p>
        </p:txBody>
      </p:sp>
      <p:pic>
        <p:nvPicPr>
          <p:cNvPr id="4" name="Espaço Reservado para Conteúdo 3" descr="http://www.teleco.com.br/imagens/tutoriais/tutorialciclo_figura5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2625" y="3029744"/>
            <a:ext cx="5238750" cy="1666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09111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</TotalTime>
  <Words>332</Words>
  <Application>Microsoft Office PowerPoint</Application>
  <PresentationFormat>Apresentação na tela (4:3)</PresentationFormat>
  <Paragraphs>36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Disciplina: Métodos Instrumentais de Análise Física do Ambiente</vt:lpstr>
      <vt:lpstr>Figura 1. Diagrama ilustrando características das ondas</vt:lpstr>
      <vt:lpstr>Figura 2.  Relações entre as características das ondas</vt:lpstr>
      <vt:lpstr>Figura 3. Propriedades das ondas: Reflexão</vt:lpstr>
      <vt:lpstr>Figura 4a . Propriedades das ondas: Refração</vt:lpstr>
      <vt:lpstr>Figura 4 b. Propriedades das ondas:  Refração</vt:lpstr>
      <vt:lpstr>Figura 5 a. Propriedades das ondas: Difração</vt:lpstr>
      <vt:lpstr>Figura 5 b. Propriedades das ondas: Difração</vt:lpstr>
      <vt:lpstr>Figura 6. Ondas eletromagnéticas (OEM)</vt:lpstr>
      <vt:lpstr>Figura 7. OEM: Campos elétrico e magnético oscilam no espaço e tempo</vt:lpstr>
      <vt:lpstr>Figura 8. Espectro eletromagnético</vt:lpstr>
      <vt:lpstr>Figura 9 a. Espectro Solar: decomposição da luz branca</vt:lpstr>
      <vt:lpstr>Figura 9 b. Espectro solar</vt:lpstr>
      <vt:lpstr>  Fig.10. Preocupações com a relação entre temperatura e cor  </vt:lpstr>
      <vt:lpstr>Fig. 11. Dependência entre temperatura e cor</vt:lpstr>
      <vt:lpstr> </vt:lpstr>
      <vt:lpstr>Fig. 13. Lei do deslocamento de Wien e radiação emitida pelo Sol</vt:lpstr>
      <vt:lpstr>Fig. 14. Observações à partir da equação de Planck para o máximo de emitância </vt:lpstr>
      <vt:lpstr>Lei de Stefan-Boltzmann: a integral da área...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Ondas Eletromagnéticas e Modelos Atômicos</dc:title>
  <dc:creator>Sergio</dc:creator>
  <cp:lastModifiedBy>Sergio</cp:lastModifiedBy>
  <cp:revision>17</cp:revision>
  <dcterms:created xsi:type="dcterms:W3CDTF">2013-05-06T13:12:14Z</dcterms:created>
  <dcterms:modified xsi:type="dcterms:W3CDTF">2013-05-21T19:01:32Z</dcterms:modified>
</cp:coreProperties>
</file>